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594" y="11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1" name="Google Shape;461;p21"/>
          <p:cNvGrpSpPr/>
          <p:nvPr/>
        </p:nvGrpSpPr>
        <p:grpSpPr>
          <a:xfrm>
            <a:off x="188700" y="665125"/>
            <a:ext cx="5190000" cy="771300"/>
            <a:chOff x="188700" y="665125"/>
            <a:chExt cx="5190000" cy="771300"/>
          </a:xfrm>
        </p:grpSpPr>
        <p:sp>
          <p:nvSpPr>
            <p:cNvPr id="462" name="Google Shape;462;p21"/>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latin typeface="Google Sans SemiBold"/>
                  <a:ea typeface="Google Sans SemiBold"/>
                  <a:cs typeface="Google Sans SemiBold"/>
                  <a:sym typeface="Google Sans SemiBold"/>
                </a:rPr>
                <a:t>Statistical Review &amp; A/B Testing for New York TLC </a:t>
              </a:r>
              <a:endParaRPr sz="1900" dirty="0">
                <a:solidFill>
                  <a:srgbClr val="000000"/>
                </a:solidFill>
                <a:latin typeface="Google Sans SemiBold"/>
                <a:ea typeface="Google Sans SemiBold"/>
                <a:cs typeface="Google Sans SemiBold"/>
                <a:sym typeface="Google Sans SemiBold"/>
              </a:endParaRPr>
            </a:p>
          </p:txBody>
        </p:sp>
        <p:sp>
          <p:nvSpPr>
            <p:cNvPr id="463" name="Google Shape;463;p21"/>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Executive Summary Report</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E38BAD79-33E9-5AE0-BA5E-24690E88B593}"/>
              </a:ext>
            </a:extLst>
          </p:cNvPr>
          <p:cNvSpPr txBox="1"/>
          <p:nvPr/>
        </p:nvSpPr>
        <p:spPr>
          <a:xfrm>
            <a:off x="2154725" y="2552220"/>
            <a:ext cx="5275400" cy="492443"/>
          </a:xfrm>
          <a:prstGeom prst="rect">
            <a:avLst/>
          </a:prstGeom>
          <a:noFill/>
        </p:spPr>
        <p:txBody>
          <a:bodyPr wrap="square" rtlCol="0">
            <a:spAutoFit/>
          </a:bodyPr>
          <a:lstStyle/>
          <a:p>
            <a:r>
              <a:rPr lang="en-US" sz="1200" dirty="0">
                <a:solidFill>
                  <a:schemeClr val="dk1"/>
                </a:solidFill>
                <a:latin typeface="Google Sans"/>
                <a:ea typeface="Google Sans"/>
                <a:cs typeface="Google Sans"/>
              </a:rPr>
              <a:t>The purpose of this project was to determine if customers using a credit card pay more for fares than customers that use cash</a:t>
            </a:r>
            <a:r>
              <a:rPr lang="en-US" dirty="0"/>
              <a:t>.</a:t>
            </a:r>
            <a:endParaRPr lang="en-AU" dirty="0"/>
          </a:p>
        </p:txBody>
      </p:sp>
      <p:sp>
        <p:nvSpPr>
          <p:cNvPr id="3" name="TextBox 2">
            <a:extLst>
              <a:ext uri="{FF2B5EF4-FFF2-40B4-BE49-F238E27FC236}">
                <a16:creationId xmlns:a16="http://schemas.microsoft.com/office/drawing/2014/main" id="{A1EFD43B-7EA0-8742-7595-FB2B1A6DE83A}"/>
              </a:ext>
            </a:extLst>
          </p:cNvPr>
          <p:cNvSpPr txBox="1"/>
          <p:nvPr/>
        </p:nvSpPr>
        <p:spPr>
          <a:xfrm>
            <a:off x="2154725" y="1561303"/>
            <a:ext cx="5275400" cy="646331"/>
          </a:xfrm>
          <a:prstGeom prst="rect">
            <a:avLst/>
          </a:prstGeom>
          <a:noFill/>
        </p:spPr>
        <p:txBody>
          <a:bodyPr wrap="square" rtlCol="0">
            <a:spAutoFit/>
          </a:bodyPr>
          <a:lstStyle/>
          <a:p>
            <a:r>
              <a:rPr lang="en-US" sz="1200" dirty="0">
                <a:solidFill>
                  <a:schemeClr val="dk1"/>
                </a:solidFill>
                <a:latin typeface="Google Sans"/>
                <a:ea typeface="Google Sans"/>
                <a:cs typeface="Google Sans"/>
              </a:rPr>
              <a:t>The purpose of the project is to predict taxi fare before the trip. This stage of the project will investigate ways to generate more revenue for TLC.</a:t>
            </a:r>
            <a:endParaRPr lang="en-AU" dirty="0"/>
          </a:p>
        </p:txBody>
      </p:sp>
      <p:sp>
        <p:nvSpPr>
          <p:cNvPr id="4" name="TextBox 3">
            <a:extLst>
              <a:ext uri="{FF2B5EF4-FFF2-40B4-BE49-F238E27FC236}">
                <a16:creationId xmlns:a16="http://schemas.microsoft.com/office/drawing/2014/main" id="{92D9220F-8B4F-DF88-F0DB-BB56ACE744F1}"/>
              </a:ext>
            </a:extLst>
          </p:cNvPr>
          <p:cNvSpPr txBox="1"/>
          <p:nvPr/>
        </p:nvSpPr>
        <p:spPr>
          <a:xfrm>
            <a:off x="2154725" y="3569651"/>
            <a:ext cx="5275400" cy="646331"/>
          </a:xfrm>
          <a:prstGeom prst="rect">
            <a:avLst/>
          </a:prstGeom>
          <a:noFill/>
        </p:spPr>
        <p:txBody>
          <a:bodyPr wrap="square" rtlCol="0">
            <a:spAutoFit/>
          </a:bodyPr>
          <a:lstStyle/>
          <a:p>
            <a:r>
              <a:rPr lang="en-US" sz="1200" dirty="0">
                <a:solidFill>
                  <a:schemeClr val="dk1"/>
                </a:solidFill>
                <a:latin typeface="Google Sans"/>
                <a:ea typeface="Google Sans"/>
                <a:cs typeface="Google Sans"/>
              </a:rPr>
              <a:t>An A/B test was performed to understand if there is a statistical difference in customers that pay with credit card compared to customers that pay with cash.</a:t>
            </a:r>
            <a:endParaRPr lang="en-AU" dirty="0"/>
          </a:p>
        </p:txBody>
      </p:sp>
      <p:sp>
        <p:nvSpPr>
          <p:cNvPr id="5" name="TextBox 4">
            <a:extLst>
              <a:ext uri="{FF2B5EF4-FFF2-40B4-BE49-F238E27FC236}">
                <a16:creationId xmlns:a16="http://schemas.microsoft.com/office/drawing/2014/main" id="{847B9C6C-19FB-1A20-5061-F95B77745300}"/>
              </a:ext>
            </a:extLst>
          </p:cNvPr>
          <p:cNvSpPr txBox="1"/>
          <p:nvPr/>
        </p:nvSpPr>
        <p:spPr>
          <a:xfrm>
            <a:off x="342274" y="5107231"/>
            <a:ext cx="7217369" cy="3046988"/>
          </a:xfrm>
          <a:prstGeom prst="rect">
            <a:avLst/>
          </a:prstGeom>
          <a:noFill/>
        </p:spPr>
        <p:txBody>
          <a:bodyPr wrap="square" rtlCol="0">
            <a:spAutoFit/>
          </a:bodyPr>
          <a:lstStyle/>
          <a:p>
            <a:r>
              <a:rPr lang="en-US" sz="1200" dirty="0">
                <a:solidFill>
                  <a:schemeClr val="dk1"/>
                </a:solidFill>
                <a:latin typeface="Google Sans"/>
                <a:ea typeface="Google Sans"/>
                <a:cs typeface="Google Sans"/>
              </a:rPr>
              <a:t>Steps in A/B Testing:</a:t>
            </a:r>
          </a:p>
          <a:p>
            <a:endParaRPr lang="en-US" sz="1200" dirty="0">
              <a:solidFill>
                <a:schemeClr val="dk1"/>
              </a:solidFill>
              <a:latin typeface="Google Sans"/>
              <a:ea typeface="Google Sans"/>
              <a:cs typeface="Google Sans"/>
            </a:endParaRPr>
          </a:p>
          <a:p>
            <a:pPr marL="228600" indent="-228600">
              <a:buAutoNum type="arabicPeriod"/>
            </a:pPr>
            <a:r>
              <a:rPr lang="en-US" sz="1200" dirty="0">
                <a:solidFill>
                  <a:schemeClr val="dk1"/>
                </a:solidFill>
                <a:latin typeface="Google Sans"/>
                <a:ea typeface="Google Sans"/>
                <a:cs typeface="Google Sans"/>
              </a:rPr>
              <a:t>Investigated data received from TLC and divided data into two grouped.</a:t>
            </a:r>
          </a:p>
          <a:p>
            <a:pPr marL="342900" lvl="8" indent="-342900">
              <a:buFont typeface="+mj-lt"/>
              <a:buAutoNum type="alphaLcParenR"/>
            </a:pPr>
            <a:r>
              <a:rPr lang="en-US" sz="1200" dirty="0">
                <a:solidFill>
                  <a:schemeClr val="dk1"/>
                </a:solidFill>
                <a:latin typeface="Google Sans"/>
                <a:ea typeface="Google Sans"/>
                <a:cs typeface="Google Sans"/>
              </a:rPr>
              <a:t>Customers that paid with Credit Card</a:t>
            </a:r>
          </a:p>
          <a:p>
            <a:pPr marL="342900" lvl="2" indent="-342900">
              <a:buFont typeface="+mj-lt"/>
              <a:buAutoNum type="alphaLcParenR"/>
            </a:pPr>
            <a:r>
              <a:rPr lang="en-US" sz="1200" dirty="0">
                <a:solidFill>
                  <a:schemeClr val="dk1"/>
                </a:solidFill>
                <a:latin typeface="Google Sans"/>
                <a:ea typeface="Google Sans"/>
                <a:cs typeface="Google Sans"/>
              </a:rPr>
              <a:t>Customers that paid with Cash.</a:t>
            </a:r>
          </a:p>
          <a:p>
            <a:pPr marL="342900" lvl="2" indent="-342900">
              <a:buFont typeface="+mj-lt"/>
              <a:buAutoNum type="alphaLcParenR"/>
            </a:pPr>
            <a:endParaRPr lang="en-US" sz="1200" dirty="0">
              <a:solidFill>
                <a:schemeClr val="dk1"/>
              </a:solidFill>
              <a:latin typeface="Google Sans"/>
              <a:ea typeface="Google Sans"/>
              <a:cs typeface="Google Sans"/>
            </a:endParaRPr>
          </a:p>
          <a:p>
            <a:pPr lvl="2"/>
            <a:r>
              <a:rPr lang="en-US" sz="1200" dirty="0">
                <a:solidFill>
                  <a:schemeClr val="dk1"/>
                </a:solidFill>
                <a:latin typeface="Google Sans"/>
                <a:ea typeface="Google Sans"/>
                <a:cs typeface="Google Sans"/>
              </a:rPr>
              <a:t>2. Compute the descriptive stats to find the mean of the two groups of customers.</a:t>
            </a:r>
          </a:p>
          <a:p>
            <a:pPr lvl="2"/>
            <a:endParaRPr lang="en-US" sz="1200" dirty="0">
              <a:solidFill>
                <a:schemeClr val="dk1"/>
              </a:solidFill>
              <a:latin typeface="Google Sans"/>
              <a:ea typeface="Google Sans"/>
              <a:cs typeface="Google Sans"/>
            </a:endParaRPr>
          </a:p>
          <a:p>
            <a:pPr lvl="2"/>
            <a:r>
              <a:rPr lang="en-US" sz="1200" dirty="0">
                <a:solidFill>
                  <a:schemeClr val="dk1"/>
                </a:solidFill>
                <a:latin typeface="Google Sans"/>
                <a:ea typeface="Google Sans"/>
                <a:cs typeface="Google Sans"/>
              </a:rPr>
              <a:t>3. Conduct two sample t test to determine weather there is a statistical difference between the two groups.</a:t>
            </a:r>
          </a:p>
          <a:p>
            <a:pPr lvl="2"/>
            <a:endParaRPr lang="en-US" sz="1200" dirty="0">
              <a:solidFill>
                <a:schemeClr val="dk1"/>
              </a:solidFill>
              <a:latin typeface="Google Sans"/>
              <a:ea typeface="Google Sans"/>
              <a:cs typeface="Google Sans"/>
            </a:endParaRPr>
          </a:p>
          <a:p>
            <a:pPr lvl="2"/>
            <a:r>
              <a:rPr lang="en-US" sz="1200" b="1" dirty="0">
                <a:solidFill>
                  <a:schemeClr val="dk1"/>
                </a:solidFill>
                <a:latin typeface="Google Sans"/>
                <a:ea typeface="Google Sans"/>
                <a:cs typeface="Google Sans"/>
              </a:rPr>
              <a:t>A/B Test Results</a:t>
            </a:r>
          </a:p>
          <a:p>
            <a:pPr lvl="2"/>
            <a:r>
              <a:rPr lang="en-US" sz="1200" dirty="0">
                <a:solidFill>
                  <a:schemeClr val="dk1"/>
                </a:solidFill>
                <a:latin typeface="Google Sans"/>
                <a:ea typeface="Google Sans"/>
                <a:cs typeface="Google Sans"/>
              </a:rPr>
              <a:t>There exists a significant statistical disparity in the mean total fare between customers utilizing credit cards and those utilizing cash. Customers who opted for credit cards exhibited a greater total expenditure in contrast to those using cash.</a:t>
            </a:r>
          </a:p>
          <a:p>
            <a:pPr lvl="2"/>
            <a:r>
              <a:rPr lang="en-US" sz="1200" dirty="0">
                <a:solidFill>
                  <a:schemeClr val="dk1"/>
                </a:solidFill>
                <a:latin typeface="Google Sans"/>
                <a:ea typeface="Google Sans"/>
                <a:cs typeface="Google Sans"/>
              </a:rPr>
              <a:t>This is determined as the p-value &lt; significance level.</a:t>
            </a:r>
            <a:endParaRPr lang="en-AU" sz="1200" dirty="0">
              <a:solidFill>
                <a:schemeClr val="dk1"/>
              </a:solidFill>
              <a:latin typeface="Google Sans"/>
              <a:ea typeface="Google Sans"/>
              <a:cs typeface="Google Sans"/>
            </a:endParaRPr>
          </a:p>
        </p:txBody>
      </p:sp>
      <p:sp>
        <p:nvSpPr>
          <p:cNvPr id="6" name="TextBox 5">
            <a:extLst>
              <a:ext uri="{FF2B5EF4-FFF2-40B4-BE49-F238E27FC236}">
                <a16:creationId xmlns:a16="http://schemas.microsoft.com/office/drawing/2014/main" id="{B32B9205-3423-0ED3-4E6C-D4BA435642E9}"/>
              </a:ext>
            </a:extLst>
          </p:cNvPr>
          <p:cNvSpPr txBox="1"/>
          <p:nvPr/>
        </p:nvSpPr>
        <p:spPr>
          <a:xfrm>
            <a:off x="342274" y="8629030"/>
            <a:ext cx="7217368" cy="646331"/>
          </a:xfrm>
          <a:prstGeom prst="rect">
            <a:avLst/>
          </a:prstGeom>
          <a:noFill/>
        </p:spPr>
        <p:txBody>
          <a:bodyPr wrap="square" rtlCol="0">
            <a:spAutoFit/>
          </a:bodyPr>
          <a:lstStyle/>
          <a:p>
            <a:r>
              <a:rPr lang="en-US" sz="1200" dirty="0">
                <a:solidFill>
                  <a:schemeClr val="dk1"/>
                </a:solidFill>
                <a:latin typeface="Google Sans"/>
                <a:ea typeface="Google Sans"/>
                <a:cs typeface="Google Sans"/>
              </a:rPr>
              <a:t>Using above information, TLC can encourage its users to use credit cards and generate advertising programs that promote this payment method. Taxi drivers can also prompt passengers that credit card is their preferred method </a:t>
            </a:r>
            <a:r>
              <a:rPr lang="en-US" sz="1200">
                <a:solidFill>
                  <a:schemeClr val="dk1"/>
                </a:solidFill>
                <a:latin typeface="Google Sans"/>
                <a:ea typeface="Google Sans"/>
                <a:cs typeface="Google Sans"/>
              </a:rPr>
              <a:t>of payment.</a:t>
            </a:r>
            <a:endParaRPr lang="en-AU"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258</Words>
  <Application>Microsoft Office PowerPoint</Application>
  <PresentationFormat>Custom</PresentationFormat>
  <Paragraphs>19</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vt:lpstr>
      <vt:lpstr>Work Sans</vt:lpstr>
      <vt:lpstr>Calibri</vt:lpstr>
      <vt:lpstr>PT Sans Narrow</vt:lpstr>
      <vt:lpstr>Roboto</vt:lpstr>
      <vt:lpstr>Lato</vt:lpstr>
      <vt:lpstr>Google Sans SemiBold</vt:lpstr>
      <vt:lpstr>Arial</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Joshua Kitt</cp:lastModifiedBy>
  <cp:revision>3</cp:revision>
  <dcterms:modified xsi:type="dcterms:W3CDTF">2024-04-23T01:06:14Z</dcterms:modified>
</cp:coreProperties>
</file>